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F3BA26D-B8AF-48E2-9401-32DA76E30554}" type="datetimeFigureOut">
              <a:rPr lang="sk-SK" smtClean="0"/>
              <a:pPr/>
              <a:t>6. 11. 2012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07AC025-13D6-4305-95F1-CE007C5B3E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26D-B8AF-48E2-9401-32DA76E30554}" type="datetimeFigureOut">
              <a:rPr lang="sk-SK" smtClean="0"/>
              <a:pPr/>
              <a:t>6. 11. 2012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C025-13D6-4305-95F1-CE007C5B3E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26D-B8AF-48E2-9401-32DA76E30554}" type="datetimeFigureOut">
              <a:rPr lang="sk-SK" smtClean="0"/>
              <a:pPr/>
              <a:t>6. 11. 2012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C025-13D6-4305-95F1-CE007C5B3E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F3BA26D-B8AF-48E2-9401-32DA76E30554}" type="datetimeFigureOut">
              <a:rPr lang="sk-SK" smtClean="0"/>
              <a:pPr/>
              <a:t>6. 11. 2012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C025-13D6-4305-95F1-CE007C5B3E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F3BA26D-B8AF-48E2-9401-32DA76E30554}" type="datetimeFigureOut">
              <a:rPr lang="sk-SK" smtClean="0"/>
              <a:pPr/>
              <a:t>6. 11. 2012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07AC025-13D6-4305-95F1-CE007C5B3E2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3BA26D-B8AF-48E2-9401-32DA76E30554}" type="datetimeFigureOut">
              <a:rPr lang="sk-SK" smtClean="0"/>
              <a:pPr/>
              <a:t>6. 11. 2012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07AC025-13D6-4305-95F1-CE007C5B3E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F3BA26D-B8AF-48E2-9401-32DA76E30554}" type="datetimeFigureOut">
              <a:rPr lang="sk-SK" smtClean="0"/>
              <a:pPr/>
              <a:t>6. 11. 2012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07AC025-13D6-4305-95F1-CE007C5B3E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A26D-B8AF-48E2-9401-32DA76E30554}" type="datetimeFigureOut">
              <a:rPr lang="sk-SK" smtClean="0"/>
              <a:pPr/>
              <a:t>6. 11. 2012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C025-13D6-4305-95F1-CE007C5B3E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3BA26D-B8AF-48E2-9401-32DA76E30554}" type="datetimeFigureOut">
              <a:rPr lang="sk-SK" smtClean="0"/>
              <a:pPr/>
              <a:t>6. 11. 2012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07AC025-13D6-4305-95F1-CE007C5B3E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F3BA26D-B8AF-48E2-9401-32DA76E30554}" type="datetimeFigureOut">
              <a:rPr lang="sk-SK" smtClean="0"/>
              <a:pPr/>
              <a:t>6. 11. 2012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07AC025-13D6-4305-95F1-CE007C5B3E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F3BA26D-B8AF-48E2-9401-32DA76E30554}" type="datetimeFigureOut">
              <a:rPr lang="sk-SK" smtClean="0"/>
              <a:pPr/>
              <a:t>6. 11. 2012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07AC025-13D6-4305-95F1-CE007C5B3E2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F3BA26D-B8AF-48E2-9401-32DA76E30554}" type="datetimeFigureOut">
              <a:rPr lang="sk-SK" smtClean="0"/>
              <a:pPr/>
              <a:t>6. 11. 2012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07AC025-13D6-4305-95F1-CE007C5B3E2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084760"/>
          </a:xfrm>
        </p:spPr>
        <p:txBody>
          <a:bodyPr>
            <a:noAutofit/>
          </a:bodyPr>
          <a:lstStyle/>
          <a:p>
            <a:pPr algn="ctr"/>
            <a:r>
              <a:rPr lang="sk-SK" sz="6000" b="1" dirty="0" smtClean="0"/>
              <a:t>Subkultúry mládeže</a:t>
            </a:r>
            <a:endParaRPr lang="sk-SK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6093296"/>
            <a:ext cx="8062912" cy="458640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/>
              <a:t>Jana </a:t>
            </a:r>
            <a:r>
              <a:rPr lang="sk-SK" b="1" dirty="0" err="1" smtClean="0"/>
              <a:t>Dufková</a:t>
            </a:r>
            <a:r>
              <a:rPr lang="sk-SK" b="1" dirty="0" smtClean="0"/>
              <a:t>   </a:t>
            </a:r>
            <a:endParaRPr lang="sk-SK" b="1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Prúdy Subkultúry </a:t>
            </a:r>
            <a:r>
              <a:rPr lang="sk-SK" b="1" dirty="0" err="1" smtClean="0"/>
              <a:t>Skinheads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4834880" cy="5040560"/>
          </a:xfrm>
        </p:spPr>
        <p:txBody>
          <a:bodyPr>
            <a:normAutofit/>
          </a:bodyPr>
          <a:lstStyle/>
          <a:p>
            <a:r>
              <a:rPr lang="sk-SK" dirty="0" smtClean="0"/>
              <a:t>SHARP(</a:t>
            </a:r>
            <a:r>
              <a:rPr lang="sk-SK" b="1" dirty="0" err="1" smtClean="0"/>
              <a:t>S</a:t>
            </a:r>
            <a:r>
              <a:rPr lang="sk-SK" dirty="0" err="1" smtClean="0"/>
              <a:t>kin</a:t>
            </a:r>
            <a:r>
              <a:rPr lang="sk-SK" b="1" dirty="0" err="1" smtClean="0"/>
              <a:t>h</a:t>
            </a:r>
            <a:r>
              <a:rPr lang="sk-SK" dirty="0" err="1" smtClean="0"/>
              <a:t>eads</a:t>
            </a:r>
            <a:r>
              <a:rPr lang="sk-SK" dirty="0" smtClean="0"/>
              <a:t> </a:t>
            </a:r>
            <a:r>
              <a:rPr lang="sk-SK" b="1" dirty="0" err="1" smtClean="0"/>
              <a:t>A</a:t>
            </a:r>
            <a:r>
              <a:rPr lang="sk-SK" dirty="0" err="1" smtClean="0"/>
              <a:t>gainst</a:t>
            </a:r>
            <a:r>
              <a:rPr lang="sk-SK" dirty="0" smtClean="0"/>
              <a:t> </a:t>
            </a:r>
            <a:r>
              <a:rPr lang="sk-SK" b="1" dirty="0" err="1" smtClean="0"/>
              <a:t>R</a:t>
            </a:r>
            <a:r>
              <a:rPr lang="sk-SK" dirty="0" err="1" smtClean="0"/>
              <a:t>acial</a:t>
            </a:r>
            <a:r>
              <a:rPr lang="sk-SK" dirty="0" smtClean="0"/>
              <a:t> </a:t>
            </a:r>
            <a:r>
              <a:rPr lang="sk-SK" b="1" dirty="0" err="1" smtClean="0"/>
              <a:t>P</a:t>
            </a:r>
            <a:r>
              <a:rPr lang="sk-SK" dirty="0" err="1" smtClean="0"/>
              <a:t>rejudice</a:t>
            </a:r>
            <a:r>
              <a:rPr lang="sk-SK" dirty="0" smtClean="0"/>
              <a:t>) </a:t>
            </a:r>
          </a:p>
          <a:p>
            <a:r>
              <a:rPr lang="sk-SK" dirty="0" smtClean="0"/>
              <a:t>RASH (</a:t>
            </a:r>
            <a:r>
              <a:rPr lang="sk-SK" b="1" dirty="0" err="1" smtClean="0"/>
              <a:t>R</a:t>
            </a:r>
            <a:r>
              <a:rPr lang="sk-SK" dirty="0" err="1" smtClean="0"/>
              <a:t>ed</a:t>
            </a:r>
            <a:r>
              <a:rPr lang="sk-SK" dirty="0" smtClean="0"/>
              <a:t> and </a:t>
            </a:r>
            <a:r>
              <a:rPr lang="sk-SK" b="1" dirty="0" err="1" smtClean="0"/>
              <a:t>A</a:t>
            </a:r>
            <a:r>
              <a:rPr lang="sk-SK" dirty="0" err="1" smtClean="0"/>
              <a:t>narchist</a:t>
            </a:r>
            <a:r>
              <a:rPr lang="sk-SK" dirty="0" smtClean="0"/>
              <a:t> </a:t>
            </a:r>
            <a:r>
              <a:rPr lang="sk-SK" b="1" dirty="0" err="1" smtClean="0"/>
              <a:t>S</a:t>
            </a:r>
            <a:r>
              <a:rPr lang="sk-SK" dirty="0" err="1" smtClean="0"/>
              <a:t>kin</a:t>
            </a:r>
            <a:r>
              <a:rPr lang="sk-SK" b="1" dirty="0" err="1" smtClean="0"/>
              <a:t>h</a:t>
            </a:r>
            <a:r>
              <a:rPr lang="sk-SK" dirty="0" err="1" smtClean="0"/>
              <a:t>eads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White</a:t>
            </a:r>
            <a:r>
              <a:rPr lang="sk-SK" dirty="0" smtClean="0"/>
              <a:t> 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Skinheads</a:t>
            </a:r>
            <a:endParaRPr lang="sk-SK" dirty="0" smtClean="0"/>
          </a:p>
          <a:p>
            <a:r>
              <a:rPr lang="sk-SK" dirty="0" smtClean="0"/>
              <a:t>Kališníci</a:t>
            </a:r>
            <a:endParaRPr lang="sk-SK" dirty="0"/>
          </a:p>
        </p:txBody>
      </p:sp>
      <p:pic>
        <p:nvPicPr>
          <p:cNvPr id="4" name="Obrázek 3" descr="skinhe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3810000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Subkultúra </a:t>
            </a:r>
            <a:br>
              <a:rPr lang="sk-SK" b="1" dirty="0" smtClean="0"/>
            </a:br>
            <a:r>
              <a:rPr lang="sk-SK" b="1" dirty="0" err="1" smtClean="0"/>
              <a:t>Punk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37112"/>
            <a:ext cx="8363272" cy="2016224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spolu so vznikom hudobnej skupiny Sex </a:t>
            </a:r>
            <a:r>
              <a:rPr lang="sk-SK" dirty="0" err="1" smtClean="0"/>
              <a:t>pistols</a:t>
            </a:r>
            <a:endParaRPr lang="sk-SK" dirty="0" smtClean="0"/>
          </a:p>
          <a:p>
            <a:r>
              <a:rPr lang="sk-SK" dirty="0" smtClean="0"/>
              <a:t>kombinácia prvkov starších subkultúr </a:t>
            </a:r>
          </a:p>
          <a:p>
            <a:r>
              <a:rPr lang="sk-SK" dirty="0" smtClean="0"/>
              <a:t>synonymom rebélie, kritizoval</a:t>
            </a:r>
          </a:p>
        </p:txBody>
      </p:sp>
      <p:pic>
        <p:nvPicPr>
          <p:cNvPr id="5" name="Obrázek 4" descr="pu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92696"/>
            <a:ext cx="4780384" cy="3585288"/>
          </a:xfrm>
          <a:prstGeom prst="rect">
            <a:avLst/>
          </a:prstGeom>
        </p:spPr>
      </p:pic>
      <p:pic>
        <p:nvPicPr>
          <p:cNvPr id="6" name="Obrázek 5" descr="punk-festiva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3168352" cy="26402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Hudba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82808"/>
            <a:ext cx="8075240" cy="4572000"/>
          </a:xfrm>
        </p:spPr>
        <p:txBody>
          <a:bodyPr/>
          <a:lstStyle/>
          <a:p>
            <a:r>
              <a:rPr lang="sk-SK" dirty="0" smtClean="0"/>
              <a:t>tvrdá ako rock, melodická ako </a:t>
            </a:r>
            <a:r>
              <a:rPr lang="sk-SK" dirty="0" err="1" smtClean="0"/>
              <a:t>reggae</a:t>
            </a:r>
            <a:r>
              <a:rPr lang="sk-SK" dirty="0" smtClean="0"/>
              <a:t>,</a:t>
            </a:r>
          </a:p>
          <a:p>
            <a:pPr>
              <a:buNone/>
            </a:pPr>
            <a:r>
              <a:rPr lang="sk-SK" dirty="0" smtClean="0"/>
              <a:t>trhavá ako blues, extravagantná a </a:t>
            </a:r>
          </a:p>
          <a:p>
            <a:pPr>
              <a:buNone/>
            </a:pPr>
            <a:r>
              <a:rPr lang="sk-SK" dirty="0" smtClean="0"/>
              <a:t>rýchla ako metal</a:t>
            </a:r>
          </a:p>
          <a:p>
            <a:r>
              <a:rPr lang="sk-SK" dirty="0" smtClean="0"/>
              <a:t>ostré, vulgárne a </a:t>
            </a:r>
          </a:p>
          <a:p>
            <a:pPr>
              <a:buNone/>
            </a:pPr>
            <a:r>
              <a:rPr lang="sk-SK" dirty="0" smtClean="0"/>
              <a:t>zároveň revolučne </a:t>
            </a:r>
          </a:p>
          <a:p>
            <a:pPr>
              <a:buNone/>
            </a:pPr>
            <a:r>
              <a:rPr lang="sk-SK" dirty="0" smtClean="0"/>
              <a:t>deštrukčné texty</a:t>
            </a:r>
            <a:endParaRPr lang="sk-SK" dirty="0"/>
          </a:p>
        </p:txBody>
      </p:sp>
      <p:pic>
        <p:nvPicPr>
          <p:cNvPr id="4" name="Obrázek 3" descr="punk-213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284984"/>
            <a:ext cx="4386064" cy="32895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Oblečenie a účes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kožené </a:t>
            </a:r>
            <a:r>
              <a:rPr lang="sk-SK" b="1" dirty="0" err="1" smtClean="0">
                <a:solidFill>
                  <a:schemeClr val="bg1"/>
                </a:solidFill>
              </a:rPr>
              <a:t>búndy</a:t>
            </a:r>
            <a:r>
              <a:rPr lang="sk-SK" b="1" dirty="0" smtClean="0">
                <a:solidFill>
                  <a:schemeClr val="bg1"/>
                </a:solidFill>
              </a:rPr>
              <a:t>, úzke nohavice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tzv. ťažké topánky- </a:t>
            </a:r>
            <a:r>
              <a:rPr lang="sk-SK" b="1" dirty="0" err="1" smtClean="0">
                <a:solidFill>
                  <a:schemeClr val="bg1"/>
                </a:solidFill>
              </a:rPr>
              <a:t>glady</a:t>
            </a:r>
            <a:r>
              <a:rPr lang="sk-SK" b="1" dirty="0" smtClean="0">
                <a:solidFill>
                  <a:schemeClr val="bg1"/>
                </a:solidFill>
              </a:rPr>
              <a:t> (</a:t>
            </a:r>
            <a:r>
              <a:rPr lang="sk-SK" b="1" dirty="0" err="1" smtClean="0">
                <a:solidFill>
                  <a:schemeClr val="bg1"/>
                </a:solidFill>
              </a:rPr>
              <a:t>Steel</a:t>
            </a:r>
            <a:r>
              <a:rPr lang="sk-SK" b="1" dirty="0" smtClean="0">
                <a:solidFill>
                  <a:schemeClr val="bg1"/>
                </a:solidFill>
              </a:rPr>
              <a:t>, Dr. </a:t>
            </a:r>
            <a:r>
              <a:rPr lang="sk-SK" b="1" dirty="0" err="1" smtClean="0">
                <a:solidFill>
                  <a:schemeClr val="bg1"/>
                </a:solidFill>
              </a:rPr>
              <a:t>Martens</a:t>
            </a:r>
            <a:r>
              <a:rPr lang="sk-SK" b="1" dirty="0" smtClean="0">
                <a:solidFill>
                  <a:schemeClr val="bg1"/>
                </a:solidFill>
              </a:rPr>
              <a:t>,...)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vybíjané opasky, reťaze, traky, </a:t>
            </a:r>
            <a:r>
              <a:rPr lang="sk-SK" b="1" dirty="0" err="1" smtClean="0">
                <a:solidFill>
                  <a:schemeClr val="bg1"/>
                </a:solidFill>
              </a:rPr>
              <a:t>zicherky</a:t>
            </a:r>
            <a:r>
              <a:rPr lang="sk-SK" b="1" dirty="0" smtClean="0">
                <a:solidFill>
                  <a:schemeClr val="bg1"/>
                </a:solidFill>
              </a:rPr>
              <a:t>, kožené náramky, zámky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nášivky a </a:t>
            </a:r>
            <a:r>
              <a:rPr lang="sk-SK" b="1" dirty="0" err="1" smtClean="0">
                <a:solidFill>
                  <a:schemeClr val="bg1"/>
                </a:solidFill>
              </a:rPr>
              <a:t>odznaky,hocičo</a:t>
            </a:r>
            <a:r>
              <a:rPr lang="sk-SK" b="1" dirty="0" smtClean="0">
                <a:solidFill>
                  <a:schemeClr val="bg1"/>
                </a:solidFill>
              </a:rPr>
              <a:t> roztrhnuté, pestrofarebné a originálne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číro (kohút), vyholené obrazce, extrémne strihy, zafarbené vlasy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tetovania a </a:t>
            </a:r>
            <a:r>
              <a:rPr lang="sk-SK" b="1" dirty="0" err="1" smtClean="0">
                <a:solidFill>
                  <a:schemeClr val="bg1"/>
                </a:solidFill>
              </a:rPr>
              <a:t>piercingy</a:t>
            </a:r>
            <a:endParaRPr lang="sk-SK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Subkultúra </a:t>
            </a:r>
            <a:r>
              <a:rPr lang="sk-SK" b="1" dirty="0" err="1" smtClean="0"/>
              <a:t>Graffity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koncom 60-tych</a:t>
            </a:r>
          </a:p>
          <a:p>
            <a:pPr>
              <a:buNone/>
            </a:pPr>
            <a:r>
              <a:rPr lang="sk-SK" dirty="0" smtClean="0"/>
              <a:t>rokov 20teho </a:t>
            </a:r>
          </a:p>
          <a:p>
            <a:pPr>
              <a:buNone/>
            </a:pPr>
            <a:r>
              <a:rPr lang="sk-SK" dirty="0" smtClean="0"/>
              <a:t>storočia v USA</a:t>
            </a:r>
          </a:p>
          <a:p>
            <a:r>
              <a:rPr lang="sk-SK" dirty="0" err="1" smtClean="0"/>
              <a:t>povokácia</a:t>
            </a:r>
            <a:endParaRPr lang="sk-SK" dirty="0" smtClean="0"/>
          </a:p>
          <a:p>
            <a:r>
              <a:rPr lang="sk-SK" dirty="0" smtClean="0"/>
              <a:t>múr bol nosičom</a:t>
            </a:r>
          </a:p>
          <a:p>
            <a:pPr>
              <a:buNone/>
            </a:pPr>
            <a:r>
              <a:rPr lang="sk-SK" dirty="0" smtClean="0"/>
              <a:t>informácií</a:t>
            </a:r>
          </a:p>
          <a:p>
            <a:r>
              <a:rPr lang="sk-SK" dirty="0" smtClean="0"/>
              <a:t>na Slovensku okolo roku 1993</a:t>
            </a:r>
            <a:endParaRPr lang="sk-SK" dirty="0"/>
          </a:p>
        </p:txBody>
      </p:sp>
      <p:pic>
        <p:nvPicPr>
          <p:cNvPr id="4" name="Obrázek 3" descr="graffiti-alphab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772816"/>
            <a:ext cx="4618484" cy="29743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Hudba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rap</a:t>
            </a:r>
            <a:endParaRPr lang="sk-SK" dirty="0" smtClean="0"/>
          </a:p>
          <a:p>
            <a:r>
              <a:rPr lang="sk-SK" dirty="0" err="1" smtClean="0"/>
              <a:t>hip-hop</a:t>
            </a:r>
            <a:endParaRPr lang="sk-SK" dirty="0" smtClean="0"/>
          </a:p>
          <a:p>
            <a:r>
              <a:rPr lang="sk-SK" dirty="0" err="1" smtClean="0"/>
              <a:t>rege</a:t>
            </a:r>
            <a:endParaRPr lang="sk-SK" dirty="0" smtClean="0"/>
          </a:p>
          <a:p>
            <a:r>
              <a:rPr lang="sk-SK" dirty="0" err="1" smtClean="0"/>
              <a:t>ska</a:t>
            </a:r>
            <a:endParaRPr lang="sk-SK" dirty="0"/>
          </a:p>
        </p:txBody>
      </p:sp>
      <p:pic>
        <p:nvPicPr>
          <p:cNvPr id="6" name="Obrázek 5" descr="graffit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-387424"/>
            <a:ext cx="5220072" cy="3915054"/>
          </a:xfrm>
          <a:prstGeom prst="rect">
            <a:avLst/>
          </a:prstGeom>
        </p:spPr>
      </p:pic>
      <p:pic>
        <p:nvPicPr>
          <p:cNvPr id="7" name="Obrázek 6" descr="graffiti_meks_05-774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789040"/>
            <a:ext cx="6450615" cy="3397324"/>
          </a:xfrm>
          <a:prstGeom prst="rect">
            <a:avLst/>
          </a:prstGeom>
        </p:spPr>
      </p:pic>
      <p:pic>
        <p:nvPicPr>
          <p:cNvPr id="8" name="Obrázek 7" descr="grafitti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2471083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Grafit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185083"/>
            <a:ext cx="3563889" cy="267291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sk-SK" sz="4400" b="1" dirty="0" smtClean="0"/>
              <a:t>Je to umenie?</a:t>
            </a:r>
            <a:endParaRPr lang="sk-SK" sz="4400" b="1" dirty="0"/>
          </a:p>
        </p:txBody>
      </p:sp>
      <p:pic>
        <p:nvPicPr>
          <p:cNvPr id="5" name="Zástupný symbol pro obsah 4" descr="graffiti-wild-style-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148064" cy="3435678"/>
          </a:xfrm>
        </p:spPr>
      </p:pic>
      <p:pic>
        <p:nvPicPr>
          <p:cNvPr id="6" name="Obrázek 5" descr="graffiti peo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8010" y="3501008"/>
            <a:ext cx="4475989" cy="3356992"/>
          </a:xfrm>
          <a:prstGeom prst="rect">
            <a:avLst/>
          </a:prstGeom>
        </p:spPr>
      </p:pic>
      <p:pic>
        <p:nvPicPr>
          <p:cNvPr id="7" name="Obrázek 6" descr="graffiti-2dpart-2d2-2d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1648" y="260648"/>
            <a:ext cx="4122352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Subkultúra </a:t>
            </a:r>
            <a:r>
              <a:rPr lang="sk-SK" b="1" dirty="0" err="1" smtClean="0"/>
              <a:t>Hip</a:t>
            </a:r>
            <a:r>
              <a:rPr lang="sk-SK" b="1" dirty="0" smtClean="0"/>
              <a:t> hop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4042792" cy="4572000"/>
          </a:xfrm>
        </p:spPr>
        <p:txBody>
          <a:bodyPr/>
          <a:lstStyle/>
          <a:p>
            <a:r>
              <a:rPr lang="sk-SK" dirty="0" smtClean="0"/>
              <a:t>v New Yorku (USA) v 70. rokoch 20. storočia</a:t>
            </a:r>
          </a:p>
          <a:p>
            <a:r>
              <a:rPr lang="sk-SK" dirty="0" smtClean="0"/>
              <a:t>na Slovensku až v 90-tych rokoch</a:t>
            </a:r>
          </a:p>
          <a:p>
            <a:r>
              <a:rPr lang="sk-SK" dirty="0" err="1" smtClean="0"/>
              <a:t>RAPovanie</a:t>
            </a:r>
            <a:endParaRPr lang="sk-SK" dirty="0" smtClean="0"/>
          </a:p>
        </p:txBody>
      </p:sp>
      <p:pic>
        <p:nvPicPr>
          <p:cNvPr id="4" name="Obrázek 3" descr="hip h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0017" y="0"/>
            <a:ext cx="2893983" cy="4149080"/>
          </a:xfrm>
          <a:prstGeom prst="rect">
            <a:avLst/>
          </a:prstGeom>
        </p:spPr>
      </p:pic>
      <p:pic>
        <p:nvPicPr>
          <p:cNvPr id="5" name="Obrázek 4" descr="rytmus-hipho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84984"/>
            <a:ext cx="2400135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Oblečenie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5122912" cy="4572000"/>
          </a:xfrm>
        </p:spPr>
        <p:txBody>
          <a:bodyPr/>
          <a:lstStyle/>
          <a:p>
            <a:r>
              <a:rPr lang="sk-SK" dirty="0" smtClean="0"/>
              <a:t>široké spadnuté nohavice</a:t>
            </a:r>
          </a:p>
          <a:p>
            <a:r>
              <a:rPr lang="sk-SK" dirty="0" smtClean="0"/>
              <a:t>široké voľné tričká</a:t>
            </a:r>
          </a:p>
          <a:p>
            <a:r>
              <a:rPr lang="sk-SK" dirty="0" smtClean="0"/>
              <a:t> tzv. botasky </a:t>
            </a:r>
          </a:p>
          <a:p>
            <a:r>
              <a:rPr lang="sk-SK" dirty="0" smtClean="0"/>
              <a:t>hrubá reťaz na krku s masívnym príveskom</a:t>
            </a:r>
          </a:p>
          <a:p>
            <a:r>
              <a:rPr lang="sk-SK" dirty="0" smtClean="0"/>
              <a:t>čiapka so širokým šiltom</a:t>
            </a:r>
            <a:endParaRPr lang="sk-SK" dirty="0"/>
          </a:p>
        </p:txBody>
      </p:sp>
      <p:pic>
        <p:nvPicPr>
          <p:cNvPr id="4" name="Obrázek 3" descr="hiph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200400"/>
            <a:ext cx="3429000" cy="3657600"/>
          </a:xfrm>
          <a:prstGeom prst="rect">
            <a:avLst/>
          </a:prstGeom>
        </p:spPr>
      </p:pic>
      <p:pic>
        <p:nvPicPr>
          <p:cNvPr id="5" name="Obrázek 4" descr="hip20hop20symb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2856" y="0"/>
            <a:ext cx="4471144" cy="33533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Subkultúra </a:t>
            </a:r>
            <a:r>
              <a:rPr lang="sk-SK" b="1" dirty="0" err="1" smtClean="0"/>
              <a:t>Ghotic</a:t>
            </a:r>
            <a:r>
              <a:rPr lang="sk-SK" dirty="0" smtClean="0"/>
              <a:t> 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4618856" cy="4572000"/>
          </a:xfrm>
        </p:spPr>
        <p:txBody>
          <a:bodyPr/>
          <a:lstStyle/>
          <a:p>
            <a:r>
              <a:rPr lang="sk-SK" dirty="0" smtClean="0"/>
              <a:t>začiatkom 80tych rokov</a:t>
            </a:r>
          </a:p>
          <a:p>
            <a:r>
              <a:rPr lang="sk-SK" dirty="0" smtClean="0"/>
              <a:t>záujmy v temných oblastiach umenia</a:t>
            </a:r>
          </a:p>
          <a:p>
            <a:r>
              <a:rPr lang="sk-SK" dirty="0" smtClean="0"/>
              <a:t>špecifická hudba </a:t>
            </a:r>
          </a:p>
          <a:p>
            <a:r>
              <a:rPr lang="sk-SK" dirty="0" smtClean="0"/>
              <a:t>výstredné oblečenie prevažne čiernej farby</a:t>
            </a:r>
            <a:endParaRPr lang="sk-SK" dirty="0"/>
          </a:p>
        </p:txBody>
      </p:sp>
      <p:pic>
        <p:nvPicPr>
          <p:cNvPr id="5" name="Obrázek 4" descr="gothic-images-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501008"/>
            <a:ext cx="2857500" cy="3648075"/>
          </a:xfrm>
          <a:prstGeom prst="rect">
            <a:avLst/>
          </a:prstGeom>
        </p:spPr>
      </p:pic>
      <p:pic>
        <p:nvPicPr>
          <p:cNvPr id="4" name="Obrázek 3" descr="goth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6138" y="0"/>
            <a:ext cx="2817862" cy="3752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sk-SK" b="1" dirty="0" smtClean="0"/>
              <a:t>Mládež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r>
              <a:rPr lang="sk-SK" dirty="0" smtClean="0"/>
              <a:t>skupina obyvateľstva vo veku 15 - 30 rokov</a:t>
            </a:r>
          </a:p>
          <a:p>
            <a:r>
              <a:rPr lang="sk-SK" dirty="0" err="1" smtClean="0"/>
              <a:t>char</a:t>
            </a:r>
            <a:r>
              <a:rPr lang="sk-SK" dirty="0" smtClean="0"/>
              <a:t>. črty a vlastnosti, špecifické záujmami a požiadavky,...</a:t>
            </a:r>
          </a:p>
          <a:p>
            <a:r>
              <a:rPr lang="sk-SK" dirty="0" smtClean="0"/>
              <a:t>mladí ľudia sa začleňujú do sveta práce, osvojujú si spoločenské normy a požiadavky, formujú svetonázor, zakladajú rodinu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692696"/>
            <a:ext cx="3898776" cy="5762112"/>
          </a:xfrm>
        </p:spPr>
        <p:txBody>
          <a:bodyPr/>
          <a:lstStyle/>
          <a:p>
            <a:r>
              <a:rPr lang="sk-SK" dirty="0" smtClean="0"/>
              <a:t>veria v Satana</a:t>
            </a:r>
          </a:p>
          <a:p>
            <a:r>
              <a:rPr lang="sk-SK" dirty="0" smtClean="0"/>
              <a:t>smrť patrí k životu</a:t>
            </a:r>
          </a:p>
          <a:p>
            <a:r>
              <a:rPr lang="sk-SK" dirty="0" smtClean="0"/>
              <a:t>priťahujú ich temné miesta </a:t>
            </a:r>
            <a:endParaRPr lang="sk-SK" dirty="0"/>
          </a:p>
        </p:txBody>
      </p:sp>
      <p:pic>
        <p:nvPicPr>
          <p:cNvPr id="5" name="Obrázek 4" descr="myspace-gothic-comments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800293"/>
            <a:ext cx="4427984" cy="5273731"/>
          </a:xfrm>
          <a:prstGeom prst="rect">
            <a:avLst/>
          </a:prstGeom>
        </p:spPr>
      </p:pic>
      <p:pic>
        <p:nvPicPr>
          <p:cNvPr id="6" name="Obrázek 5" descr="logo_goth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0565" y="0"/>
            <a:ext cx="4633435" cy="2276872"/>
          </a:xfrm>
          <a:prstGeom prst="rect">
            <a:avLst/>
          </a:prstGeom>
        </p:spPr>
      </p:pic>
      <p:pic>
        <p:nvPicPr>
          <p:cNvPr id="7" name="Obrázek 6" descr="gothic 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780928"/>
            <a:ext cx="3312368" cy="44164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Zdroje: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77500" lnSpcReduction="20000"/>
          </a:bodyPr>
          <a:lstStyle/>
          <a:p>
            <a:r>
              <a:rPr lang="sk-SK" sz="3100" u="sng" dirty="0" smtClean="0"/>
              <a:t>http://wikipedia.org</a:t>
            </a:r>
            <a:endParaRPr lang="sk-SK" sz="3100" dirty="0" smtClean="0"/>
          </a:p>
          <a:p>
            <a:r>
              <a:rPr lang="sk-SK" sz="3100" u="sng" dirty="0" smtClean="0"/>
              <a:t>http://www.iuventa.sk/files/documents/7_vyskummladeze/prieskumy/zbornik_ssssubkulturymladeze.pdf</a:t>
            </a:r>
            <a:endParaRPr lang="sk-SK" sz="3100" dirty="0" smtClean="0"/>
          </a:p>
          <a:p>
            <a:r>
              <a:rPr lang="sk-SK" sz="3100" u="sng" dirty="0" smtClean="0"/>
              <a:t>http://www.varianty.cz/cdrom/podkapitoly2/09_subkultury/IKV2_09_02_charakteristika_subkultur.pdf</a:t>
            </a:r>
            <a:endParaRPr lang="sk-SK" sz="3100" dirty="0" smtClean="0"/>
          </a:p>
          <a:p>
            <a:r>
              <a:rPr lang="sk-SK" sz="3100" u="sng" dirty="0" smtClean="0"/>
              <a:t>http://tech.sme.sk/c/6558152/sme-to-co-pocuvame.html</a:t>
            </a:r>
            <a:endParaRPr lang="sk-SK" sz="3100" dirty="0" smtClean="0"/>
          </a:p>
          <a:p>
            <a:r>
              <a:rPr lang="sk-SK" sz="3100" u="sng" dirty="0" smtClean="0"/>
              <a:t>http://gothictrue.blog.cz/1009/gothicka-subkultura</a:t>
            </a:r>
            <a:endParaRPr lang="sk-SK" sz="3100" dirty="0" smtClean="0"/>
          </a:p>
          <a:p>
            <a:r>
              <a:rPr lang="sk-SK" sz="3100" u="sng" dirty="0" smtClean="0"/>
              <a:t>http://www.punk.cz/index.asp?menu=623&amp;record=5724</a:t>
            </a:r>
            <a:endParaRPr lang="sk-SK" sz="3100" dirty="0" smtClean="0"/>
          </a:p>
          <a:p>
            <a:r>
              <a:rPr lang="sk-SK" sz="3100" u="sng" dirty="0" smtClean="0"/>
              <a:t>http://www.aerosolart.sk/clanky/diplomofka.htm#piece</a:t>
            </a:r>
            <a:endParaRPr lang="sk-SK" sz="3100" dirty="0" smtClean="0"/>
          </a:p>
          <a:p>
            <a:r>
              <a:rPr lang="sk-SK" sz="3100" b="1" dirty="0" smtClean="0"/>
              <a:t>Jozef Smolík- Subkultúry mládeže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969818"/>
          </a:xfrm>
        </p:spPr>
        <p:txBody>
          <a:bodyPr>
            <a:normAutofit/>
          </a:bodyPr>
          <a:lstStyle/>
          <a:p>
            <a:r>
              <a:rPr lang="sk-SK" sz="8000" b="1" dirty="0" smtClean="0"/>
              <a:t>Ďakujem Vám za pozornosť</a:t>
            </a:r>
            <a:endParaRPr lang="sk-SK" sz="8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217496"/>
          </a:xfrm>
        </p:spPr>
        <p:txBody>
          <a:bodyPr>
            <a:normAutofit fontScale="32500" lnSpcReduction="20000"/>
          </a:bodyPr>
          <a:lstStyle/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Kultúra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súhrn duchovných a hmotných hodnôt vytvorených ľudstvom a charakterizujúci historicky dosiahnutý stupeň vo vývoji spoločnosti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Subkultúra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spoločenstvo ľudí</a:t>
            </a:r>
          </a:p>
          <a:p>
            <a:r>
              <a:rPr lang="sk-SK" dirty="0" smtClean="0"/>
              <a:t>je charakteristické určitými znakmi(hodnotami, symbolmi, správaním, zvykom, výzorom)</a:t>
            </a:r>
          </a:p>
          <a:p>
            <a:r>
              <a:rPr lang="sk-SK" dirty="0" smtClean="0"/>
              <a:t>každá sa niečím líši od inej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Charakter subkultúr: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generačná záležitosť</a:t>
            </a:r>
          </a:p>
          <a:p>
            <a:r>
              <a:rPr lang="sk-SK" dirty="0" smtClean="0"/>
              <a:t>tvoria prirodzené prostredie </a:t>
            </a:r>
          </a:p>
          <a:p>
            <a:r>
              <a:rPr lang="sk-SK" dirty="0" smtClean="0"/>
              <a:t>poskytujú dočasný azyl</a:t>
            </a:r>
          </a:p>
          <a:p>
            <a:r>
              <a:rPr lang="sk-SK" dirty="0" smtClean="0"/>
              <a:t>utváranie hodnôt, postojov a vzťahov k okolitému svetu a k sebe samému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Súvislosť medzi </a:t>
            </a:r>
            <a:r>
              <a:rPr lang="sk-SK" b="1" dirty="0" err="1" smtClean="0"/>
              <a:t>luďmi</a:t>
            </a:r>
            <a:r>
              <a:rPr lang="sk-SK" b="1" dirty="0" smtClean="0"/>
              <a:t> a hudbou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ľudia si vyberajú takú hudbu, ktorá sa hodí k ich aktivitám a náladám</a:t>
            </a:r>
          </a:p>
          <a:p>
            <a:r>
              <a:rPr lang="sk-SK" dirty="0" smtClean="0"/>
              <a:t>vzťah k niektorým žánrom zjavne súvisí so stupňom extrovertnosti daného človeka</a:t>
            </a:r>
          </a:p>
          <a:p>
            <a:r>
              <a:rPr lang="sk-SK" dirty="0" smtClean="0"/>
              <a:t>so vzrastajúcim vekom stúpa obľuba dychovky, country či folku, s klesajúcim vekom je čoraz viac atraktívnejší </a:t>
            </a:r>
            <a:r>
              <a:rPr lang="sk-SK" dirty="0" err="1" smtClean="0"/>
              <a:t>rap</a:t>
            </a:r>
            <a:r>
              <a:rPr lang="sk-SK" dirty="0" smtClean="0"/>
              <a:t>, </a:t>
            </a:r>
            <a:r>
              <a:rPr lang="sk-SK" dirty="0" err="1" smtClean="0"/>
              <a:t>hip-hop</a:t>
            </a:r>
            <a:r>
              <a:rPr lang="sk-SK" dirty="0" smtClean="0"/>
              <a:t>, džez, </a:t>
            </a:r>
            <a:r>
              <a:rPr lang="sk-SK" dirty="0" err="1" smtClean="0"/>
              <a:t>heavy</a:t>
            </a:r>
            <a:r>
              <a:rPr lang="sk-SK" dirty="0" smtClean="0"/>
              <a:t> metal, ale aj alternatívne druhy hudby.</a:t>
            </a:r>
          </a:p>
          <a:p>
            <a:endParaRPr lang="sk-SK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321746"/>
          </a:xfrm>
        </p:spPr>
        <p:txBody>
          <a:bodyPr>
            <a:normAutofit/>
          </a:bodyPr>
          <a:lstStyle/>
          <a:p>
            <a:r>
              <a:rPr lang="sk-SK" sz="6000" b="1" dirty="0" smtClean="0"/>
              <a:t>Charakteristika niektorých </a:t>
            </a:r>
            <a:br>
              <a:rPr lang="sk-SK" sz="6000" b="1" dirty="0" smtClean="0"/>
            </a:br>
            <a:r>
              <a:rPr lang="sk-SK" sz="6000" b="1" dirty="0" smtClean="0"/>
              <a:t>subkultúr</a:t>
            </a:r>
            <a:endParaRPr lang="sk-SK" sz="6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297616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402832" cy="1399032"/>
          </a:xfrm>
        </p:spPr>
        <p:txBody>
          <a:bodyPr/>
          <a:lstStyle/>
          <a:p>
            <a:r>
              <a:rPr lang="sk-SK" b="1" dirty="0" smtClean="0"/>
              <a:t>Subkultúra </a:t>
            </a:r>
            <a:r>
              <a:rPr lang="sk-SK" b="1" dirty="0" err="1" smtClean="0"/>
              <a:t>skinheads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5915000" cy="4572000"/>
          </a:xfrm>
        </p:spPr>
        <p:txBody>
          <a:bodyPr/>
          <a:lstStyle/>
          <a:p>
            <a:r>
              <a:rPr lang="sk-SK" dirty="0" smtClean="0"/>
              <a:t>okolo roku 1966 v Anglicku</a:t>
            </a:r>
          </a:p>
          <a:p>
            <a:r>
              <a:rPr lang="sk-SK" dirty="0" smtClean="0"/>
              <a:t>žiadne politické ciele</a:t>
            </a:r>
          </a:p>
          <a:p>
            <a:r>
              <a:rPr lang="sk-SK" dirty="0" smtClean="0"/>
              <a:t>odpor k subkultúre </a:t>
            </a:r>
            <a:r>
              <a:rPr lang="sk-SK" dirty="0" err="1" smtClean="0"/>
              <a:t>hippies</a:t>
            </a:r>
            <a:endParaRPr lang="sk-SK" dirty="0" smtClean="0"/>
          </a:p>
          <a:p>
            <a:r>
              <a:rPr lang="sk-SK" dirty="0" smtClean="0"/>
              <a:t>konflikty</a:t>
            </a:r>
          </a:p>
          <a:p>
            <a:r>
              <a:rPr lang="sk-SK" dirty="0" smtClean="0"/>
              <a:t>na Slovensku sa objavuje </a:t>
            </a:r>
          </a:p>
          <a:p>
            <a:pPr>
              <a:buNone/>
            </a:pPr>
            <a:r>
              <a:rPr lang="sk-SK" dirty="0" smtClean="0"/>
              <a:t>o 20 rokov neskôr</a:t>
            </a:r>
          </a:p>
          <a:p>
            <a:r>
              <a:rPr lang="sk-SK" dirty="0" smtClean="0"/>
              <a:t> formovanie </a:t>
            </a:r>
            <a:r>
              <a:rPr lang="sk-SK" dirty="0" err="1" smtClean="0"/>
              <a:t>subkult.na</a:t>
            </a:r>
            <a:r>
              <a:rPr lang="sk-SK" dirty="0" smtClean="0"/>
              <a:t> koncertoch (Orlík)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ek 3" descr="SkinheadRegga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60648"/>
            <a:ext cx="2876550" cy="2505075"/>
          </a:xfrm>
          <a:prstGeom prst="rect">
            <a:avLst/>
          </a:prstGeom>
        </p:spPr>
      </p:pic>
      <p:pic>
        <p:nvPicPr>
          <p:cNvPr id="5" name="Obrázek 4" descr="skinhead-xed-boots.gi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4712" y="3076640"/>
            <a:ext cx="3109288" cy="3781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4114800" cy="5906128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Ich oblečenie:</a:t>
            </a:r>
          </a:p>
          <a:p>
            <a:r>
              <a:rPr lang="sk-SK" dirty="0" smtClean="0"/>
              <a:t>ťažké topánky</a:t>
            </a:r>
          </a:p>
          <a:p>
            <a:r>
              <a:rPr lang="sk-SK" dirty="0" smtClean="0"/>
              <a:t>džínsy alebo maskáčové nohavice</a:t>
            </a:r>
          </a:p>
          <a:p>
            <a:r>
              <a:rPr lang="sk-SK" dirty="0" smtClean="0"/>
              <a:t>vojenské košele</a:t>
            </a:r>
          </a:p>
          <a:p>
            <a:r>
              <a:rPr lang="sk-SK" dirty="0" smtClean="0"/>
              <a:t>traky</a:t>
            </a:r>
          </a:p>
          <a:p>
            <a:r>
              <a:rPr lang="sk-SK" dirty="0" smtClean="0"/>
              <a:t>vojenské letecké bundy- </a:t>
            </a:r>
            <a:r>
              <a:rPr lang="sk-SK" dirty="0" err="1" smtClean="0"/>
              <a:t>bombery</a:t>
            </a:r>
            <a:r>
              <a:rPr lang="sk-SK" dirty="0" smtClean="0"/>
              <a:t> </a:t>
            </a:r>
          </a:p>
          <a:p>
            <a:r>
              <a:rPr lang="sk-SK" dirty="0" smtClean="0"/>
              <a:t>odznaky, nášivky</a:t>
            </a:r>
          </a:p>
          <a:p>
            <a:r>
              <a:rPr lang="sk-SK" dirty="0" smtClean="0"/>
              <a:t>vyholené vlasy. </a:t>
            </a:r>
            <a:endParaRPr lang="sk-SK" dirty="0"/>
          </a:p>
        </p:txBody>
      </p:sp>
      <p:pic>
        <p:nvPicPr>
          <p:cNvPr id="7" name="Obrázek 6" descr="Dr_martens_bo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3332088" cy="2757303"/>
          </a:xfrm>
          <a:prstGeom prst="rect">
            <a:avLst/>
          </a:prstGeom>
        </p:spPr>
      </p:pic>
      <p:pic>
        <p:nvPicPr>
          <p:cNvPr id="4" name="Obrázek 3" descr="Body Piercing Punk Sty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0"/>
            <a:ext cx="2286000" cy="3048000"/>
          </a:xfrm>
          <a:prstGeom prst="rect">
            <a:avLst/>
          </a:prstGeom>
        </p:spPr>
      </p:pic>
      <p:pic>
        <p:nvPicPr>
          <p:cNvPr id="6" name="Obrázek 5" descr="220px-Neo-Nazi_Skin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162425"/>
            <a:ext cx="2095500" cy="2695575"/>
          </a:xfrm>
          <a:prstGeom prst="rect">
            <a:avLst/>
          </a:prstGeom>
        </p:spPr>
      </p:pic>
      <p:pic>
        <p:nvPicPr>
          <p:cNvPr id="8" name="Obrázek 7" descr="russian-skinhea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6462" y="4143587"/>
            <a:ext cx="2687538" cy="2714413"/>
          </a:xfrm>
          <a:prstGeom prst="rect">
            <a:avLst/>
          </a:prstGeom>
        </p:spPr>
      </p:pic>
      <p:pic>
        <p:nvPicPr>
          <p:cNvPr id="5" name="Obrázek 4" descr="847227skinhea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2492896"/>
            <a:ext cx="2346176" cy="18957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</TotalTime>
  <Words>274</Words>
  <Application>Microsoft Office PowerPoint</Application>
  <PresentationFormat>Předvádění na obrazovce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Talent</vt:lpstr>
      <vt:lpstr>Subkultúry mládeže</vt:lpstr>
      <vt:lpstr>Mládež </vt:lpstr>
      <vt:lpstr>Kultúra</vt:lpstr>
      <vt:lpstr>Subkultúra</vt:lpstr>
      <vt:lpstr>Charakter subkultúr: </vt:lpstr>
      <vt:lpstr>Súvislosť medzi luďmi a hudbou</vt:lpstr>
      <vt:lpstr>Charakteristika niektorých  subkultúr</vt:lpstr>
      <vt:lpstr>Subkultúra skinheads</vt:lpstr>
      <vt:lpstr>Snímek 9</vt:lpstr>
      <vt:lpstr>Prúdy Subkultúry Skinheads</vt:lpstr>
      <vt:lpstr>Subkultúra  Punk</vt:lpstr>
      <vt:lpstr>Hudba</vt:lpstr>
      <vt:lpstr>Oblečenie a účes</vt:lpstr>
      <vt:lpstr>Subkultúra Graffity</vt:lpstr>
      <vt:lpstr>Hudba</vt:lpstr>
      <vt:lpstr>Je to umenie?</vt:lpstr>
      <vt:lpstr>Subkultúra Hip hop</vt:lpstr>
      <vt:lpstr>Oblečenie</vt:lpstr>
      <vt:lpstr>Subkultúra Ghotic </vt:lpstr>
      <vt:lpstr>Snímek 20</vt:lpstr>
      <vt:lpstr>Zdroje:</vt:lpstr>
      <vt:lpstr>Ďakujem Vám za pozornosť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Subkultúry mládeže</dc:title>
  <dc:creator>admin</dc:creator>
  <cp:lastModifiedBy>admin</cp:lastModifiedBy>
  <cp:revision>30</cp:revision>
  <dcterms:created xsi:type="dcterms:W3CDTF">2012-11-06T11:33:31Z</dcterms:created>
  <dcterms:modified xsi:type="dcterms:W3CDTF">2012-11-06T13:24:16Z</dcterms:modified>
</cp:coreProperties>
</file>